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6"/>
  </p:notesMasterIdLst>
  <p:sldIdLst>
    <p:sldId id="267" r:id="rId2"/>
    <p:sldId id="268" r:id="rId3"/>
    <p:sldId id="258" r:id="rId4"/>
    <p:sldId id="259" r:id="rId5"/>
    <p:sldId id="260" r:id="rId6"/>
    <p:sldId id="261" r:id="rId7"/>
    <p:sldId id="262" r:id="rId8"/>
    <p:sldId id="269" r:id="rId9"/>
    <p:sldId id="270" r:id="rId10"/>
    <p:sldId id="263" r:id="rId11"/>
    <p:sldId id="271" r:id="rId12"/>
    <p:sldId id="264" r:id="rId13"/>
    <p:sldId id="265" r:id="rId14"/>
    <p:sldId id="266" r:id="rId15"/>
  </p:sldIdLst>
  <p:sldSz cx="9144000" cy="6858000" type="screen4x3"/>
  <p:notesSz cx="6735763" cy="98694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78" autoAdjust="0"/>
    <p:restoredTop sz="86420" autoAdjust="0"/>
  </p:normalViewPr>
  <p:slideViewPr>
    <p:cSldViewPr>
      <p:cViewPr varScale="1">
        <p:scale>
          <a:sx n="58" d="100"/>
          <a:sy n="58" d="100"/>
        </p:scale>
        <p:origin x="48" y="1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AD1776-A6A2-4451-9EEE-62E114A9F05B}" type="datetimeFigureOut">
              <a:rPr lang="en-US" smtClean="0"/>
              <a:pPr/>
              <a:t>5/9/2022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553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100" y="4687888"/>
            <a:ext cx="5389563" cy="44418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4188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4763" y="9374188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8D29A5-01CE-4079-8BCB-1B89A594DF7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9832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8D29A5-01CE-4079-8BCB-1B89A594DF78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2859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5/9/2022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5/9/2022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5/9/2022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0" grpId="0"/>
    </p:bldLst>
  </p:timing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4.bin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57200" y="1967062"/>
            <a:ext cx="83058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endParaRPr lang="en-US" sz="2400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endParaRPr lang="en-US" sz="2400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endParaRPr lang="en-US" sz="2400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ctr">
              <a:spcBef>
                <a:spcPct val="50000"/>
              </a:spcBef>
            </a:pP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LEADERSHIP</a:t>
            </a:r>
          </a:p>
          <a:p>
            <a:pPr algn="ctr">
              <a:spcBef>
                <a:spcPct val="50000"/>
              </a:spcBef>
            </a:pP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( Importance, Qualities &amp; styles )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1" y="381000"/>
            <a:ext cx="5499018" cy="3631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sz="2200" b="1" dirty="0" smtClean="0">
                <a:latin typeface="Arial" pitchFamily="34" charset="0"/>
                <a:cs typeface="Arial" pitchFamily="34" charset="0"/>
              </a:rPr>
              <a:t>Democratic Leadership</a:t>
            </a:r>
            <a:endParaRPr lang="en-US" sz="22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990600" y="1219200"/>
          <a:ext cx="7848600" cy="502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Image" r:id="rId3" imgW="4407044" imgH="2243143" progId="Photoshop.Image.7">
                  <p:embed/>
                </p:oleObj>
              </mc:Choice>
              <mc:Fallback>
                <p:oleObj name="Image" r:id="rId3" imgW="4407044" imgH="2243143" progId="Photoshop.Image.7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219200"/>
                        <a:ext cx="7848600" cy="5029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457200"/>
            <a:ext cx="8610600" cy="61185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200" b="1" dirty="0" smtClean="0">
              <a:latin typeface="Arial" pitchFamily="34" charset="0"/>
              <a:cs typeface="Arial" pitchFamily="34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sz="2200" b="1" dirty="0" smtClean="0">
                <a:latin typeface="Arial" pitchFamily="34" charset="0"/>
                <a:cs typeface="Arial" pitchFamily="34" charset="0"/>
              </a:rPr>
              <a:t>Free Rein Leadership:-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endParaRPr lang="en-US" sz="2200" b="1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lnSpc>
                <a:spcPct val="80000"/>
              </a:lnSpc>
              <a:spcBef>
                <a:spcPct val="20000"/>
              </a:spcBef>
            </a:pPr>
            <a:r>
              <a:rPr lang="en-US" sz="2200" b="1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A person may be in a leadership position without providing  </a:t>
            </a:r>
          </a:p>
          <a:p>
            <a:pPr marL="342900" indent="-342900" algn="just">
              <a:lnSpc>
                <a:spcPct val="80000"/>
              </a:lnSpc>
              <a:spcBef>
                <a:spcPct val="20000"/>
              </a:spcBef>
            </a:pPr>
            <a:r>
              <a:rPr lang="en-US" sz="2200" dirty="0" smtClean="0">
                <a:latin typeface="Arial" pitchFamily="34" charset="0"/>
                <a:cs typeface="Arial" pitchFamily="34" charset="0"/>
              </a:rPr>
              <a:t>     leadership, subordinates are given a free hand in deciding their </a:t>
            </a:r>
          </a:p>
          <a:p>
            <a:pPr marL="342900" indent="-342900" algn="just">
              <a:lnSpc>
                <a:spcPct val="80000"/>
              </a:lnSpc>
              <a:spcBef>
                <a:spcPct val="20000"/>
              </a:spcBef>
            </a:pPr>
            <a:r>
              <a:rPr lang="en-US" sz="2200" dirty="0" smtClean="0">
                <a:latin typeface="Arial" pitchFamily="34" charset="0"/>
                <a:cs typeface="Arial" pitchFamily="34" charset="0"/>
              </a:rPr>
              <a:t>     own policies and methods. The subordinates are motivated to be</a:t>
            </a:r>
          </a:p>
          <a:p>
            <a:pPr marL="342900" indent="-342900" algn="just">
              <a:lnSpc>
                <a:spcPct val="80000"/>
              </a:lnSpc>
              <a:spcBef>
                <a:spcPct val="20000"/>
              </a:spcBef>
            </a:pPr>
            <a:r>
              <a:rPr lang="en-US" sz="2200" dirty="0" smtClean="0">
                <a:latin typeface="Arial" pitchFamily="34" charset="0"/>
                <a:cs typeface="Arial" pitchFamily="34" charset="0"/>
              </a:rPr>
              <a:t>     creative and innovative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endParaRPr lang="en-US" sz="2200" dirty="0" smtClean="0">
              <a:latin typeface="Arial" pitchFamily="34" charset="0"/>
              <a:cs typeface="Arial" pitchFamily="34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endParaRPr lang="en-US" sz="2200" dirty="0" smtClean="0">
              <a:latin typeface="Arial" pitchFamily="34" charset="0"/>
              <a:cs typeface="Arial" pitchFamily="34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2200" b="1" dirty="0" smtClean="0">
                <a:latin typeface="Arial" pitchFamily="34" charset="0"/>
                <a:cs typeface="Arial" pitchFamily="34" charset="0"/>
              </a:rPr>
              <a:t>Free Rein Leadership is used :-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endParaRPr lang="en-US" sz="2200" b="1" dirty="0" smtClean="0">
              <a:latin typeface="Arial" pitchFamily="34" charset="0"/>
              <a:cs typeface="Arial" pitchFamily="34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200" dirty="0" smtClean="0">
                <a:latin typeface="Arial" pitchFamily="34" charset="0"/>
                <a:cs typeface="Arial" pitchFamily="34" charset="0"/>
              </a:rPr>
              <a:t>Employees are highly skilled, experienced, and educated.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endParaRPr lang="en-US" sz="2200" dirty="0" smtClean="0">
              <a:latin typeface="Arial" pitchFamily="34" charset="0"/>
              <a:cs typeface="Arial" pitchFamily="34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200" dirty="0" smtClean="0">
                <a:latin typeface="Arial" pitchFamily="34" charset="0"/>
                <a:cs typeface="Arial" pitchFamily="34" charset="0"/>
              </a:rPr>
              <a:t>Employees have pride in their work .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itchFamily="34" charset="0"/>
              <a:buChar char="•"/>
            </a:pPr>
            <a:endParaRPr lang="en-US" sz="2200" b="1" dirty="0" smtClean="0">
              <a:latin typeface="Arial" pitchFamily="34" charset="0"/>
              <a:cs typeface="Arial" pitchFamily="34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endParaRPr lang="en-US" sz="2200" dirty="0" smtClean="0">
              <a:latin typeface="Arial" pitchFamily="34" charset="0"/>
              <a:cs typeface="Arial" pitchFamily="34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endParaRPr lang="en-US" sz="2200" dirty="0" smtClean="0">
              <a:latin typeface="Arial" pitchFamily="34" charset="0"/>
              <a:cs typeface="Arial" pitchFamily="34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endParaRPr lang="en-US" sz="2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381000"/>
            <a:ext cx="8991600" cy="3631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sz="2200" b="1" dirty="0" smtClean="0">
                <a:latin typeface="Arial" pitchFamily="34" charset="0"/>
                <a:cs typeface="Arial" pitchFamily="34" charset="0"/>
              </a:rPr>
              <a:t>Free Rein Leadership </a:t>
            </a:r>
            <a:endParaRPr lang="en-US" sz="22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228600" y="1143000"/>
          <a:ext cx="3581400" cy="411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Image" r:id="rId3" imgW="4331217" imgH="2203522" progId="Photoshop.Image.7">
                  <p:embed/>
                </p:oleObj>
              </mc:Choice>
              <mc:Fallback>
                <p:oleObj name="Image" r:id="rId3" imgW="4331217" imgH="2203522" progId="Photoshop.Image.7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58333"/>
                      <a:stretch>
                        <a:fillRect/>
                      </a:stretch>
                    </p:blipFill>
                    <p:spPr bwMode="auto">
                      <a:xfrm>
                        <a:off x="228600" y="1143000"/>
                        <a:ext cx="3581400" cy="411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4343400" y="838200"/>
          <a:ext cx="4267200" cy="518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Image" r:id="rId5" imgW="4331217" imgH="2203522" progId="Photoshop.Image.7">
                  <p:embed/>
                </p:oleObj>
              </mc:Choice>
              <mc:Fallback>
                <p:oleObj name="Image" r:id="rId5" imgW="4331217" imgH="2203522" progId="Photoshop.Image.7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r="45833"/>
                      <a:stretch>
                        <a:fillRect/>
                      </a:stretch>
                    </p:blipFill>
                    <p:spPr bwMode="auto">
                      <a:xfrm>
                        <a:off x="4343400" y="838200"/>
                        <a:ext cx="4267200" cy="518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304800"/>
            <a:ext cx="914399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EXAMPLES OF LEADERSHIP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8600" y="685800"/>
            <a:ext cx="8610600" cy="5786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 smtClean="0"/>
          </a:p>
          <a:p>
            <a:endParaRPr lang="en-US" sz="2200" dirty="0" smtClean="0">
              <a:latin typeface="Arial" pitchFamily="34" charset="0"/>
              <a:cs typeface="Arial" pitchFamily="34" charset="0"/>
            </a:endParaRPr>
          </a:p>
          <a:p>
            <a:endParaRPr lang="en-US" sz="22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200" dirty="0" smtClean="0">
                <a:latin typeface="Arial" pitchFamily="34" charset="0"/>
                <a:cs typeface="Arial" pitchFamily="34" charset="0"/>
              </a:rPr>
              <a:t>Mahatma Gandhi  - A man of vision and conviction he was the man 	   </a:t>
            </a:r>
          </a:p>
          <a:p>
            <a:r>
              <a:rPr lang="en-US" sz="2200" dirty="0" smtClean="0">
                <a:latin typeface="Arial" pitchFamily="34" charset="0"/>
                <a:cs typeface="Arial" pitchFamily="34" charset="0"/>
              </a:rPr>
              <a:t>                                of beliefs &amp; actions</a:t>
            </a:r>
          </a:p>
          <a:p>
            <a:endParaRPr lang="en-US" sz="2200" dirty="0" smtClean="0">
              <a:latin typeface="Arial" pitchFamily="34" charset="0"/>
              <a:cs typeface="Arial" pitchFamily="34" charset="0"/>
            </a:endParaRPr>
          </a:p>
          <a:p>
            <a:endParaRPr lang="en-US" sz="22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Pandit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 Nehru	       - A man of Socialism </a:t>
            </a:r>
          </a:p>
          <a:p>
            <a:endParaRPr lang="en-US" sz="2200" dirty="0" smtClean="0">
              <a:latin typeface="Arial" pitchFamily="34" charset="0"/>
              <a:cs typeface="Arial" pitchFamily="34" charset="0"/>
            </a:endParaRPr>
          </a:p>
          <a:p>
            <a:endParaRPr lang="en-US" sz="2200" dirty="0" smtClean="0">
              <a:latin typeface="Arial" pitchFamily="34" charset="0"/>
              <a:cs typeface="Arial" pitchFamily="34" charset="0"/>
            </a:endParaRPr>
          </a:p>
          <a:p>
            <a:endParaRPr lang="en-US" sz="22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Indira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Gandhi	        - A Revolutionary women</a:t>
            </a:r>
          </a:p>
          <a:p>
            <a:endParaRPr lang="en-US" sz="2200" dirty="0" smtClean="0">
              <a:latin typeface="Arial" pitchFamily="34" charset="0"/>
              <a:cs typeface="Arial" pitchFamily="34" charset="0"/>
            </a:endParaRPr>
          </a:p>
          <a:p>
            <a:endParaRPr lang="en-US" sz="22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Azim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Premji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          - Vision</a:t>
            </a:r>
          </a:p>
          <a:p>
            <a:endParaRPr lang="en-US" sz="2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52400"/>
            <a:ext cx="891539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latin typeface="Arial" pitchFamily="34" charset="0"/>
                <a:cs typeface="Arial" pitchFamily="34" charset="0"/>
              </a:rPr>
              <a:t>CONCLUSION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04800" y="762001"/>
            <a:ext cx="8534400" cy="5847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1" dirty="0" smtClean="0">
                <a:latin typeface="Arial" pitchFamily="34" charset="0"/>
                <a:cs typeface="Arial" pitchFamily="34" charset="0"/>
              </a:rPr>
              <a:t>Each leadership is effective when it matches  the needs of the situation</a:t>
            </a:r>
          </a:p>
          <a:p>
            <a:endParaRPr lang="en-US" sz="2200" b="1" dirty="0" smtClean="0">
              <a:latin typeface="Arial" pitchFamily="34" charset="0"/>
              <a:cs typeface="Arial" pitchFamily="34" charset="0"/>
            </a:endParaRPr>
          </a:p>
          <a:p>
            <a:endParaRPr lang="en-US" sz="22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200" b="1" dirty="0" smtClean="0">
                <a:latin typeface="Arial" pitchFamily="34" charset="0"/>
                <a:cs typeface="Arial" pitchFamily="34" charset="0"/>
              </a:rPr>
              <a:t>The situational approach to leadership style is most appropriate &amp; realistic </a:t>
            </a:r>
          </a:p>
          <a:p>
            <a:pPr>
              <a:buFontTx/>
              <a:buNone/>
            </a:pPr>
            <a:endParaRPr lang="en-US" sz="2200" b="1" dirty="0" smtClean="0">
              <a:latin typeface="Arial" pitchFamily="34" charset="0"/>
              <a:cs typeface="Arial" pitchFamily="34" charset="0"/>
            </a:endParaRPr>
          </a:p>
          <a:p>
            <a:pPr>
              <a:buFontTx/>
              <a:buNone/>
            </a:pPr>
            <a:endParaRPr lang="en-US" sz="22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200" b="1" dirty="0" smtClean="0">
                <a:latin typeface="Arial" pitchFamily="34" charset="0"/>
                <a:cs typeface="Arial" pitchFamily="34" charset="0"/>
              </a:rPr>
              <a:t>Autocratic leadership is effective when decisions are routine</a:t>
            </a:r>
          </a:p>
          <a:p>
            <a:pPr>
              <a:buFontTx/>
              <a:buNone/>
            </a:pPr>
            <a:endParaRPr lang="en-US" sz="2200" b="1" dirty="0" smtClean="0">
              <a:latin typeface="Arial" pitchFamily="34" charset="0"/>
              <a:cs typeface="Arial" pitchFamily="34" charset="0"/>
            </a:endParaRPr>
          </a:p>
          <a:p>
            <a:pPr>
              <a:buFontTx/>
              <a:buNone/>
            </a:pPr>
            <a:endParaRPr lang="en-US" sz="22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200" b="1" dirty="0" smtClean="0">
                <a:latin typeface="Arial" pitchFamily="34" charset="0"/>
                <a:cs typeface="Arial" pitchFamily="34" charset="0"/>
              </a:rPr>
              <a:t>When rules for decision making are not standardized than democratic leadership is effective</a:t>
            </a:r>
          </a:p>
          <a:p>
            <a:pPr>
              <a:buFontTx/>
              <a:buNone/>
            </a:pPr>
            <a:endParaRPr lang="en-US" sz="2200" b="1" dirty="0" smtClean="0">
              <a:latin typeface="Arial" pitchFamily="34" charset="0"/>
              <a:cs typeface="Arial" pitchFamily="34" charset="0"/>
            </a:endParaRPr>
          </a:p>
          <a:p>
            <a:pPr>
              <a:buFontTx/>
              <a:buNone/>
            </a:pPr>
            <a:endParaRPr lang="en-US" sz="22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200" b="1" dirty="0" smtClean="0">
                <a:latin typeface="Arial" pitchFamily="34" charset="0"/>
                <a:cs typeface="Arial" pitchFamily="34" charset="0"/>
              </a:rPr>
              <a:t>People follow those leaders whom they recognize as a means of satisfying their won personal objectives.</a:t>
            </a:r>
            <a:endParaRPr lang="en-US" sz="22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152400"/>
            <a:ext cx="8686800" cy="60478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buFontTx/>
              <a:buNone/>
            </a:pPr>
            <a:endParaRPr lang="en-US" sz="2200" dirty="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LEADERSHIP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90000"/>
              </a:lnSpc>
              <a:buFontTx/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	Leadership is defined as influence that is the art or process of influencing people so that they will strive willingly &amp; enthusiastically towards the achievement of group goals.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FontTx/>
              <a:buNone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Definitions of Leadership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400" b="1" dirty="0" smtClean="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90000"/>
              </a:lnSpc>
              <a:buFont typeface="Wingdings" pitchFamily="2" charset="2"/>
              <a:buChar char="Ø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Ordway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Tead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– The activity of influencing people to co- </a:t>
            </a:r>
          </a:p>
          <a:p>
            <a:pPr algn="just">
              <a:lnSpc>
                <a:spcPct val="90000"/>
              </a:lnSpc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                           operate towards same goal which they come  </a:t>
            </a:r>
          </a:p>
          <a:p>
            <a:pPr algn="just">
              <a:lnSpc>
                <a:spcPct val="90000"/>
              </a:lnSpc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                           to find desirable.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Keith Davis –Leadership is the ability to persuade others to </a:t>
            </a:r>
          </a:p>
          <a:p>
            <a:pPr>
              <a:lnSpc>
                <a:spcPct val="90000"/>
              </a:lnSpc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                       seek defined Objectives enthusiastically. It  is </a:t>
            </a:r>
          </a:p>
          <a:p>
            <a:pPr>
              <a:lnSpc>
                <a:spcPct val="90000"/>
              </a:lnSpc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                       the human factor which binds a group together </a:t>
            </a:r>
          </a:p>
          <a:p>
            <a:pPr>
              <a:lnSpc>
                <a:spcPct val="90000"/>
              </a:lnSpc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                       &amp; motivates it towards it’s goals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152400"/>
            <a:ext cx="853439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>
                <a:latin typeface="Arial" pitchFamily="34" charset="0"/>
                <a:cs typeface="Arial" pitchFamily="34" charset="0"/>
              </a:rPr>
              <a:t>IMPORTANCE OF LEADERSHIP 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8600" y="533400"/>
            <a:ext cx="8763000" cy="57800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buFont typeface="Wingdings" pitchFamily="2" charset="2"/>
              <a:buChar char="v"/>
            </a:pPr>
            <a:endParaRPr lang="en-US" sz="22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Char char="v"/>
            </a:pPr>
            <a:r>
              <a:rPr lang="en-US" sz="2200" dirty="0" smtClean="0">
                <a:latin typeface="Arial" pitchFamily="34" charset="0"/>
                <a:cs typeface="Arial" pitchFamily="34" charset="0"/>
              </a:rPr>
              <a:t>The behavior of the leader directly affects the  motivation of </a:t>
            </a:r>
          </a:p>
          <a:p>
            <a:pPr>
              <a:lnSpc>
                <a:spcPct val="80000"/>
              </a:lnSpc>
            </a:pPr>
            <a:r>
              <a:rPr lang="en-US" sz="2200" dirty="0" smtClean="0">
                <a:latin typeface="Arial" pitchFamily="34" charset="0"/>
                <a:cs typeface="Arial" pitchFamily="34" charset="0"/>
              </a:rPr>
              <a:t>    workers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22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Char char="v"/>
            </a:pPr>
            <a:r>
              <a:rPr lang="en-US" sz="2200" dirty="0" smtClean="0">
                <a:latin typeface="Arial" pitchFamily="34" charset="0"/>
                <a:cs typeface="Arial" pitchFamily="34" charset="0"/>
              </a:rPr>
              <a:t>The leader is a vital for enterprise.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22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Char char="v"/>
            </a:pPr>
            <a:r>
              <a:rPr lang="en-US" sz="2200" dirty="0" smtClean="0">
                <a:latin typeface="Arial" pitchFamily="34" charset="0"/>
                <a:cs typeface="Arial" pitchFamily="34" charset="0"/>
              </a:rPr>
              <a:t>The leader designs &amp; modifies planning organizing &amp; control </a:t>
            </a:r>
          </a:p>
          <a:p>
            <a:pPr>
              <a:lnSpc>
                <a:spcPct val="80000"/>
              </a:lnSpc>
            </a:pPr>
            <a:r>
              <a:rPr lang="en-US" sz="2200" dirty="0" smtClean="0">
                <a:latin typeface="Arial" pitchFamily="34" charset="0"/>
                <a:cs typeface="Arial" pitchFamily="34" charset="0"/>
              </a:rPr>
              <a:t>    mechanism.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22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Char char="v"/>
            </a:pPr>
            <a:r>
              <a:rPr lang="en-US" sz="2200" dirty="0" smtClean="0">
                <a:latin typeface="Arial" pitchFamily="34" charset="0"/>
                <a:cs typeface="Arial" pitchFamily="34" charset="0"/>
              </a:rPr>
              <a:t>The leader is responsible for crucial decision making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22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Char char="v"/>
            </a:pPr>
            <a:r>
              <a:rPr lang="en-US" sz="2200" dirty="0" smtClean="0">
                <a:latin typeface="Arial" pitchFamily="34" charset="0"/>
                <a:cs typeface="Arial" pitchFamily="34" charset="0"/>
              </a:rPr>
              <a:t>The leader is the rescue boat to the survival of the work group.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22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Char char="v"/>
            </a:pPr>
            <a:r>
              <a:rPr lang="en-US" sz="2200" dirty="0" smtClean="0">
                <a:latin typeface="Arial" pitchFamily="34" charset="0"/>
                <a:cs typeface="Arial" pitchFamily="34" charset="0"/>
              </a:rPr>
              <a:t>Leadership transforms the potential into reality.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22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Char char="v"/>
            </a:pPr>
            <a:r>
              <a:rPr lang="en-US" sz="2200" dirty="0" smtClean="0">
                <a:latin typeface="Arial" pitchFamily="34" charset="0"/>
                <a:cs typeface="Arial" pitchFamily="34" charset="0"/>
              </a:rPr>
              <a:t>Leadership alone can convert cherished dreams vision &amp; plans into </a:t>
            </a:r>
          </a:p>
          <a:p>
            <a:pPr>
              <a:lnSpc>
                <a:spcPct val="80000"/>
              </a:lnSpc>
            </a:pPr>
            <a:r>
              <a:rPr lang="en-US" sz="2200" dirty="0" smtClean="0">
                <a:latin typeface="Arial" pitchFamily="34" charset="0"/>
                <a:cs typeface="Arial" pitchFamily="34" charset="0"/>
              </a:rPr>
              <a:t>   realities.</a:t>
            </a:r>
          </a:p>
          <a:p>
            <a:pPr>
              <a:lnSpc>
                <a:spcPct val="80000"/>
              </a:lnSpc>
            </a:pPr>
            <a:endParaRPr lang="en-US" sz="22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Char char="v"/>
            </a:pPr>
            <a:r>
              <a:rPr lang="en-US" sz="2200" dirty="0" smtClean="0">
                <a:latin typeface="Arial" pitchFamily="34" charset="0"/>
                <a:cs typeface="Arial" pitchFamily="34" charset="0"/>
              </a:rPr>
              <a:t>A managers contribution in utilizing employee resources is hardly </a:t>
            </a:r>
          </a:p>
          <a:p>
            <a:pPr>
              <a:lnSpc>
                <a:spcPct val="80000"/>
              </a:lnSpc>
            </a:pPr>
            <a:r>
              <a:rPr lang="en-US" sz="2200" dirty="0" smtClean="0">
                <a:latin typeface="Arial" pitchFamily="34" charset="0"/>
                <a:cs typeface="Arial" pitchFamily="34" charset="0"/>
              </a:rPr>
              <a:t>    60% but when the contribution induced by leadership ability of the </a:t>
            </a:r>
          </a:p>
          <a:p>
            <a:pPr>
              <a:lnSpc>
                <a:spcPct val="80000"/>
              </a:lnSpc>
            </a:pPr>
            <a:r>
              <a:rPr lang="en-US" sz="2200" dirty="0" smtClean="0">
                <a:latin typeface="Arial" pitchFamily="34" charset="0"/>
                <a:cs typeface="Arial" pitchFamily="34" charset="0"/>
              </a:rPr>
              <a:t>    manager can be about 40% to the employee resources utilization.</a:t>
            </a:r>
            <a:endParaRPr lang="en-US" sz="2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228600"/>
            <a:ext cx="8534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latin typeface="Arial" pitchFamily="34" charset="0"/>
                <a:cs typeface="Arial" pitchFamily="34" charset="0"/>
              </a:rPr>
              <a:t>QUALITIES OF MANAGEMENT LEADER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8600" y="838200"/>
            <a:ext cx="8686800" cy="527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600" indent="-609600">
              <a:lnSpc>
                <a:spcPct val="90000"/>
              </a:lnSpc>
            </a:pPr>
            <a:r>
              <a:rPr lang="en-US" sz="2200" b="1" dirty="0" smtClean="0">
                <a:latin typeface="Arial" pitchFamily="34" charset="0"/>
                <a:cs typeface="Arial" pitchFamily="34" charset="0"/>
              </a:rPr>
              <a:t>Futuristic Vision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endParaRPr lang="en-US" sz="2200" b="1" dirty="0" smtClean="0">
              <a:latin typeface="Arial" pitchFamily="34" charset="0"/>
              <a:cs typeface="Arial" pitchFamily="34" charset="0"/>
            </a:endParaRPr>
          </a:p>
          <a:p>
            <a:pPr marL="609600" indent="-609600">
              <a:lnSpc>
                <a:spcPct val="90000"/>
              </a:lnSpc>
            </a:pPr>
            <a:r>
              <a:rPr lang="en-US" sz="2200" b="1" dirty="0" smtClean="0">
                <a:latin typeface="Arial" pitchFamily="34" charset="0"/>
                <a:cs typeface="Arial" pitchFamily="34" charset="0"/>
              </a:rPr>
              <a:t>Inspired &amp; </a:t>
            </a:r>
            <a:r>
              <a:rPr lang="en-US" sz="2200" b="1" smtClean="0">
                <a:latin typeface="Arial" pitchFamily="34" charset="0"/>
                <a:cs typeface="Arial" pitchFamily="34" charset="0"/>
              </a:rPr>
              <a:t>spontaneous dynamism </a:t>
            </a:r>
            <a:r>
              <a:rPr lang="en-US" sz="2200" b="1" dirty="0" smtClean="0">
                <a:latin typeface="Arial" pitchFamily="34" charset="0"/>
                <a:cs typeface="Arial" pitchFamily="34" charset="0"/>
              </a:rPr>
              <a:t>to excel &amp; help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endParaRPr lang="en-US" sz="2200" b="1" dirty="0" smtClean="0">
              <a:latin typeface="Arial" pitchFamily="34" charset="0"/>
              <a:cs typeface="Arial" pitchFamily="34" charset="0"/>
            </a:endParaRPr>
          </a:p>
          <a:p>
            <a:pPr marL="609600" indent="-609600">
              <a:lnSpc>
                <a:spcPct val="90000"/>
              </a:lnSpc>
            </a:pPr>
            <a:r>
              <a:rPr lang="en-US" sz="2200" b="1" dirty="0" smtClean="0">
                <a:latin typeface="Arial" pitchFamily="34" charset="0"/>
                <a:cs typeface="Arial" pitchFamily="34" charset="0"/>
              </a:rPr>
              <a:t>Respect to others</a:t>
            </a:r>
          </a:p>
          <a:p>
            <a:pPr marL="609600" indent="-609600">
              <a:lnSpc>
                <a:spcPct val="90000"/>
              </a:lnSpc>
            </a:pPr>
            <a:endParaRPr lang="en-US" sz="2200" b="1" dirty="0" smtClean="0">
              <a:latin typeface="Arial" pitchFamily="34" charset="0"/>
              <a:cs typeface="Arial" pitchFamily="34" charset="0"/>
            </a:endParaRPr>
          </a:p>
          <a:p>
            <a:pPr marL="609600" indent="-609600">
              <a:lnSpc>
                <a:spcPct val="90000"/>
              </a:lnSpc>
            </a:pPr>
            <a:r>
              <a:rPr lang="en-US" sz="2200" b="1" dirty="0" smtClean="0">
                <a:latin typeface="Arial" pitchFamily="34" charset="0"/>
                <a:cs typeface="Arial" pitchFamily="34" charset="0"/>
              </a:rPr>
              <a:t>Spirit of Sacrifice </a:t>
            </a:r>
          </a:p>
          <a:p>
            <a:pPr marL="609600" indent="-609600">
              <a:lnSpc>
                <a:spcPct val="90000"/>
              </a:lnSpc>
            </a:pPr>
            <a:endParaRPr lang="en-US" sz="2200" b="1" dirty="0" smtClean="0">
              <a:latin typeface="Arial" pitchFamily="34" charset="0"/>
              <a:cs typeface="Arial" pitchFamily="34" charset="0"/>
            </a:endParaRPr>
          </a:p>
          <a:p>
            <a:pPr marL="609600" indent="-609600">
              <a:lnSpc>
                <a:spcPct val="90000"/>
              </a:lnSpc>
            </a:pPr>
            <a:r>
              <a:rPr lang="en-US" sz="2200" b="1" dirty="0" smtClean="0">
                <a:latin typeface="Arial" pitchFamily="34" charset="0"/>
                <a:cs typeface="Arial" pitchFamily="34" charset="0"/>
              </a:rPr>
              <a:t>Place of work as place of worship.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endParaRPr lang="en-US" sz="2200" b="1" dirty="0" smtClean="0">
              <a:latin typeface="Arial" pitchFamily="34" charset="0"/>
              <a:cs typeface="Arial" pitchFamily="34" charset="0"/>
            </a:endParaRP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sz="2200" b="1" dirty="0" smtClean="0">
                <a:latin typeface="Arial" pitchFamily="34" charset="0"/>
                <a:cs typeface="Arial" pitchFamily="34" charset="0"/>
              </a:rPr>
              <a:t>The leader is sincere &amp; honest 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endParaRPr lang="en-US" sz="2200" b="1" dirty="0" smtClean="0">
              <a:latin typeface="Arial" pitchFamily="34" charset="0"/>
              <a:cs typeface="Arial" pitchFamily="34" charset="0"/>
            </a:endParaRP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sz="2200" b="1" dirty="0" smtClean="0">
                <a:latin typeface="Arial" pitchFamily="34" charset="0"/>
                <a:cs typeface="Arial" pitchFamily="34" charset="0"/>
              </a:rPr>
              <a:t>The leader is ready to share all the work that the worker do.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endParaRPr lang="en-US" sz="2200" b="1" dirty="0" smtClean="0">
              <a:latin typeface="Arial" pitchFamily="34" charset="0"/>
              <a:cs typeface="Arial" pitchFamily="34" charset="0"/>
            </a:endParaRP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sz="2200" b="1" dirty="0" smtClean="0">
                <a:latin typeface="Arial" pitchFamily="34" charset="0"/>
                <a:cs typeface="Arial" pitchFamily="34" charset="0"/>
              </a:rPr>
              <a:t>The leader is pure mind &amp; heart.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endParaRPr lang="en-US" sz="2200" b="1" dirty="0" smtClean="0">
              <a:latin typeface="Arial" pitchFamily="34" charset="0"/>
              <a:cs typeface="Arial" pitchFamily="34" charset="0"/>
            </a:endParaRP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sz="2200" b="1" dirty="0" smtClean="0">
                <a:latin typeface="Arial" pitchFamily="34" charset="0"/>
                <a:cs typeface="Arial" pitchFamily="34" charset="0"/>
              </a:rPr>
              <a:t>He sets his own example before his followers</a:t>
            </a:r>
            <a:endParaRPr lang="en-US" sz="22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152400"/>
            <a:ext cx="86106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00" b="1" dirty="0" smtClean="0">
                <a:latin typeface="Arial" pitchFamily="34" charset="0"/>
                <a:cs typeface="Arial" pitchFamily="34" charset="0"/>
              </a:rPr>
              <a:t>LEADERSHIP FUNCTIONS</a:t>
            </a:r>
            <a:endParaRPr lang="en-US" sz="2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81000" y="1295400"/>
            <a:ext cx="8382000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1" dirty="0" smtClean="0">
                <a:latin typeface="Arial" pitchFamily="34" charset="0"/>
                <a:cs typeface="Arial" pitchFamily="34" charset="0"/>
              </a:rPr>
              <a:t>Guidance &amp; motivation</a:t>
            </a:r>
          </a:p>
          <a:p>
            <a:endParaRPr lang="en-US" sz="2200" b="1" dirty="0" smtClean="0">
              <a:latin typeface="Arial" pitchFamily="34" charset="0"/>
              <a:cs typeface="Arial" pitchFamily="34" charset="0"/>
            </a:endParaRPr>
          </a:p>
          <a:p>
            <a:endParaRPr lang="en-US" sz="22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200" b="1" dirty="0" smtClean="0">
                <a:latin typeface="Arial" pitchFamily="34" charset="0"/>
                <a:cs typeface="Arial" pitchFamily="34" charset="0"/>
              </a:rPr>
              <a:t>Understanding problems &amp; feeling subordinates</a:t>
            </a:r>
          </a:p>
          <a:p>
            <a:endParaRPr lang="en-US" sz="2200" b="1" dirty="0" smtClean="0">
              <a:latin typeface="Arial" pitchFamily="34" charset="0"/>
              <a:cs typeface="Arial" pitchFamily="34" charset="0"/>
            </a:endParaRPr>
          </a:p>
          <a:p>
            <a:endParaRPr lang="en-US" sz="22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200" b="1" dirty="0" smtClean="0">
                <a:latin typeface="Arial" pitchFamily="34" charset="0"/>
                <a:cs typeface="Arial" pitchFamily="34" charset="0"/>
              </a:rPr>
              <a:t>Influencing &amp; shaping the  social system.</a:t>
            </a:r>
          </a:p>
          <a:p>
            <a:endParaRPr lang="en-US" sz="2200" b="1" dirty="0" smtClean="0">
              <a:latin typeface="Arial" pitchFamily="34" charset="0"/>
              <a:cs typeface="Arial" pitchFamily="34" charset="0"/>
            </a:endParaRPr>
          </a:p>
          <a:p>
            <a:endParaRPr lang="en-US" sz="22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200" b="1" dirty="0" smtClean="0">
                <a:latin typeface="Arial" pitchFamily="34" charset="0"/>
                <a:cs typeface="Arial" pitchFamily="34" charset="0"/>
              </a:rPr>
              <a:t>Use of persuasion </a:t>
            </a:r>
          </a:p>
          <a:p>
            <a:endParaRPr lang="en-US" sz="2200" b="1" dirty="0" smtClean="0">
              <a:latin typeface="Arial" pitchFamily="34" charset="0"/>
              <a:cs typeface="Arial" pitchFamily="34" charset="0"/>
            </a:endParaRPr>
          </a:p>
          <a:p>
            <a:endParaRPr lang="en-US" sz="22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200" b="1" dirty="0" smtClean="0">
                <a:latin typeface="Arial" pitchFamily="34" charset="0"/>
                <a:cs typeface="Arial" pitchFamily="34" charset="0"/>
              </a:rPr>
              <a:t>Voluntary co-operation </a:t>
            </a:r>
            <a:endParaRPr lang="en-US" sz="2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152400"/>
            <a:ext cx="85344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00" b="1" dirty="0" smtClean="0">
                <a:latin typeface="Arial" pitchFamily="34" charset="0"/>
                <a:cs typeface="Arial" pitchFamily="34" charset="0"/>
              </a:rPr>
              <a:t>DELEGATION OF POWERS &amp; LEADERSHIP</a:t>
            </a:r>
            <a:endParaRPr lang="en-US" sz="2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8600" y="1066800"/>
            <a:ext cx="8686800" cy="49675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US" sz="2200" dirty="0" smtClean="0">
                <a:latin typeface="Arial" pitchFamily="34" charset="0"/>
                <a:cs typeface="Arial" pitchFamily="34" charset="0"/>
              </a:rPr>
              <a:t>Louis A. Allen – It is the ability to get results  through others.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2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FontTx/>
              <a:buNone/>
            </a:pPr>
            <a:endParaRPr lang="en-US" sz="22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</a:pPr>
            <a:r>
              <a:rPr lang="en-US" sz="2200" dirty="0" smtClean="0">
                <a:latin typeface="Arial" pitchFamily="34" charset="0"/>
                <a:cs typeface="Arial" pitchFamily="34" charset="0"/>
              </a:rPr>
              <a:t>Also the transfer of responsibility by the superior to his subordinate is known as delegation.</a:t>
            </a:r>
          </a:p>
          <a:p>
            <a:pPr>
              <a:lnSpc>
                <a:spcPct val="90000"/>
              </a:lnSpc>
            </a:pPr>
            <a:endParaRPr lang="en-US" sz="22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</a:pPr>
            <a:endParaRPr lang="en-US" sz="22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</a:pPr>
            <a:r>
              <a:rPr lang="en-US" sz="2200" dirty="0" smtClean="0">
                <a:latin typeface="Arial" pitchFamily="34" charset="0"/>
                <a:cs typeface="Arial" pitchFamily="34" charset="0"/>
              </a:rPr>
              <a:t>Elements of Delegation :-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200" dirty="0" smtClean="0">
                <a:latin typeface="Arial" pitchFamily="34" charset="0"/>
                <a:cs typeface="Arial" pitchFamily="34" charset="0"/>
              </a:rPr>
              <a:t>	*	Delegator assigns duties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200" dirty="0" smtClean="0">
                <a:latin typeface="Arial" pitchFamily="34" charset="0"/>
                <a:cs typeface="Arial" pitchFamily="34" charset="0"/>
              </a:rPr>
              <a:t>	*	Delegator grants authority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200" dirty="0" smtClean="0">
                <a:latin typeface="Arial" pitchFamily="34" charset="0"/>
                <a:cs typeface="Arial" pitchFamily="34" charset="0"/>
              </a:rPr>
              <a:t>	*	Delegator creates obligation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200" dirty="0" smtClean="0">
                <a:latin typeface="Arial" pitchFamily="34" charset="0"/>
                <a:cs typeface="Arial" pitchFamily="34" charset="0"/>
              </a:rPr>
              <a:t>	*	Delegator retains accountability. 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2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FontTx/>
              <a:buNone/>
            </a:pPr>
            <a:endParaRPr lang="en-US" sz="22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</a:pPr>
            <a:r>
              <a:rPr lang="en-US" sz="2200" dirty="0" smtClean="0">
                <a:latin typeface="Arial" pitchFamily="34" charset="0"/>
                <a:cs typeface="Arial" pitchFamily="34" charset="0"/>
              </a:rPr>
              <a:t>The manager or leader of any business organization utilizes this delegation of authority for completion of work by his subordinate</a:t>
            </a:r>
            <a:endParaRPr lang="en-US" sz="2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228600"/>
            <a:ext cx="8686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latin typeface="Arial" pitchFamily="34" charset="0"/>
                <a:cs typeface="Arial" pitchFamily="34" charset="0"/>
              </a:rPr>
              <a:t>STYLES OF LEADERSHIP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8600" y="609600"/>
            <a:ext cx="868680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2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200" b="1" dirty="0" smtClean="0">
                <a:latin typeface="Arial" pitchFamily="34" charset="0"/>
                <a:cs typeface="Arial" pitchFamily="34" charset="0"/>
              </a:rPr>
              <a:t>Autocratic Leadership :-</a:t>
            </a:r>
          </a:p>
          <a:p>
            <a:r>
              <a:rPr lang="en-US" sz="2200" b="1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Managers retains as much power and decision – making authority as possible. The managers does not  consult  employees, nor are they allowed to give any input. Employees are expected to obey orders without receiving any explanations. </a:t>
            </a:r>
          </a:p>
          <a:p>
            <a:endParaRPr lang="en-US" sz="22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200" b="1" dirty="0" smtClean="0">
                <a:latin typeface="Arial" pitchFamily="34" charset="0"/>
                <a:cs typeface="Arial" pitchFamily="34" charset="0"/>
              </a:rPr>
              <a:t>Autocratic Leadership is used:-</a:t>
            </a:r>
          </a:p>
          <a:p>
            <a:pPr algn="just"/>
            <a:endParaRPr lang="en-US" sz="2200" b="1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200" dirty="0" smtClean="0">
                <a:latin typeface="Arial" pitchFamily="34" charset="0"/>
                <a:cs typeface="Arial" pitchFamily="34" charset="0"/>
              </a:rPr>
              <a:t> short term projects with highly technical elements</a:t>
            </a:r>
          </a:p>
          <a:p>
            <a:endParaRPr lang="en-US" sz="22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200" dirty="0" smtClean="0">
                <a:latin typeface="Arial" pitchFamily="34" charset="0"/>
                <a:cs typeface="Arial" pitchFamily="34" charset="0"/>
              </a:rPr>
              <a:t>project where the work performed needs to be completed to        </a:t>
            </a:r>
          </a:p>
          <a:p>
            <a:r>
              <a:rPr lang="en-US" sz="2200" dirty="0" smtClean="0">
                <a:latin typeface="Arial" pitchFamily="34" charset="0"/>
                <a:cs typeface="Arial" pitchFamily="34" charset="0"/>
              </a:rPr>
              <a:t> exact</a:t>
            </a:r>
          </a:p>
          <a:p>
            <a:endParaRPr lang="en-US" sz="2200" dirty="0" smtClean="0">
              <a:latin typeface="Arial" pitchFamily="34" charset="0"/>
              <a:cs typeface="Arial" pitchFamily="34" charset="0"/>
            </a:endParaRPr>
          </a:p>
          <a:p>
            <a:endParaRPr lang="en-US" sz="2200" dirty="0" smtClean="0">
              <a:latin typeface="Arial" pitchFamily="34" charset="0"/>
              <a:cs typeface="Arial" pitchFamily="34" charset="0"/>
            </a:endParaRPr>
          </a:p>
          <a:p>
            <a:endParaRPr lang="en-US" sz="2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530" name="Object 2"/>
          <p:cNvGraphicFramePr>
            <a:graphicFrameLocks noChangeAspect="1"/>
          </p:cNvGraphicFramePr>
          <p:nvPr/>
        </p:nvGraphicFramePr>
        <p:xfrm>
          <a:off x="457200" y="914400"/>
          <a:ext cx="8305800" cy="457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2" name="Image" r:id="rId3" imgW="4919482" imgH="1822708" progId="Photoshop.Image.7">
                  <p:embed/>
                </p:oleObj>
              </mc:Choice>
              <mc:Fallback>
                <p:oleObj name="Image" r:id="rId3" imgW="4919482" imgH="1822708" progId="Photoshop.Image.7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914400"/>
                        <a:ext cx="8305800" cy="457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/>
          <p:cNvSpPr/>
          <p:nvPr/>
        </p:nvSpPr>
        <p:spPr>
          <a:xfrm>
            <a:off x="381000" y="304800"/>
            <a:ext cx="87630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1" dirty="0" smtClean="0">
                <a:latin typeface="Arial" pitchFamily="34" charset="0"/>
                <a:cs typeface="Arial" pitchFamily="34" charset="0"/>
              </a:rPr>
              <a:t>Autocratic Leadership :-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228600"/>
            <a:ext cx="8915400" cy="605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200" b="1" dirty="0" smtClean="0">
              <a:latin typeface="Arial" pitchFamily="34" charset="0"/>
              <a:cs typeface="Arial" pitchFamily="34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200" b="1" dirty="0" smtClean="0">
              <a:latin typeface="Arial" pitchFamily="34" charset="0"/>
              <a:cs typeface="Arial" pitchFamily="34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sz="2200" b="1" dirty="0" smtClean="0">
                <a:latin typeface="Arial" pitchFamily="34" charset="0"/>
                <a:cs typeface="Arial" pitchFamily="34" charset="0"/>
              </a:rPr>
              <a:t>Democratic Leadership :-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200" b="1" dirty="0" smtClean="0">
              <a:latin typeface="Arial" pitchFamily="34" charset="0"/>
              <a:cs typeface="Arial" pitchFamily="34" charset="0"/>
            </a:endParaRPr>
          </a:p>
          <a:p>
            <a:pPr marL="800100" lvl="1" indent="-342900">
              <a:lnSpc>
                <a:spcPct val="80000"/>
              </a:lnSpc>
              <a:spcBef>
                <a:spcPct val="20000"/>
              </a:spcBef>
            </a:pPr>
            <a:r>
              <a:rPr lang="en-US" sz="2200" b="1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Democratic leadership is the leadership style that promotes the sharing of responsibility. This has also been called shared leadership</a:t>
            </a:r>
          </a:p>
          <a:p>
            <a:pPr marL="800100" lvl="1" indent="-342900">
              <a:lnSpc>
                <a:spcPct val="80000"/>
              </a:lnSpc>
              <a:spcBef>
                <a:spcPct val="20000"/>
              </a:spcBef>
            </a:pPr>
            <a:endParaRPr lang="en-US" sz="2200" b="1" dirty="0" smtClean="0">
              <a:latin typeface="Arial" pitchFamily="34" charset="0"/>
              <a:cs typeface="Arial" pitchFamily="34" charset="0"/>
            </a:endParaRPr>
          </a:p>
          <a:p>
            <a:pPr marL="800100" lvl="1" indent="-342900">
              <a:lnSpc>
                <a:spcPct val="80000"/>
              </a:lnSpc>
              <a:spcBef>
                <a:spcPct val="20000"/>
              </a:spcBef>
            </a:pPr>
            <a:r>
              <a:rPr lang="en-US" sz="2200" b="1" dirty="0" smtClean="0">
                <a:latin typeface="Arial" pitchFamily="34" charset="0"/>
                <a:cs typeface="Arial" pitchFamily="34" charset="0"/>
              </a:rPr>
              <a:t>Democratic Leadership is used:-</a:t>
            </a:r>
          </a:p>
          <a:p>
            <a:pPr marL="800100" lvl="1" indent="-342900">
              <a:lnSpc>
                <a:spcPct val="80000"/>
              </a:lnSpc>
              <a:spcBef>
                <a:spcPct val="20000"/>
              </a:spcBef>
            </a:pPr>
            <a:endParaRPr lang="en-US" sz="2200" b="1" dirty="0" smtClean="0">
              <a:latin typeface="Arial" pitchFamily="34" charset="0"/>
              <a:cs typeface="Arial" pitchFamily="34" charset="0"/>
            </a:endParaRPr>
          </a:p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200" dirty="0" smtClean="0">
                <a:latin typeface="Arial" pitchFamily="34" charset="0"/>
                <a:cs typeface="Arial" pitchFamily="34" charset="0"/>
              </a:rPr>
              <a:t>In manufacturing industry, to allow employees to give    their ideas on how processes can be become more efficient.</a:t>
            </a:r>
          </a:p>
          <a:p>
            <a:pPr marL="800100" lvl="1" indent="-342900">
              <a:lnSpc>
                <a:spcPct val="80000"/>
              </a:lnSpc>
              <a:spcBef>
                <a:spcPct val="20000"/>
              </a:spcBef>
            </a:pPr>
            <a:endParaRPr lang="en-US" sz="2200" dirty="0" smtClean="0">
              <a:latin typeface="Arial" pitchFamily="34" charset="0"/>
              <a:cs typeface="Arial" pitchFamily="34" charset="0"/>
            </a:endParaRPr>
          </a:p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200" dirty="0" smtClean="0">
                <a:latin typeface="Arial" pitchFamily="34" charset="0"/>
                <a:cs typeface="Arial" pitchFamily="34" charset="0"/>
              </a:rPr>
              <a:t>Democratic leadership is effective in professionals organizations where the emphasis clearly on training, professional &amp; leadership development and quality of work performed</a:t>
            </a:r>
          </a:p>
          <a:p>
            <a:pPr marL="800100" lvl="1" indent="-342900">
              <a:lnSpc>
                <a:spcPct val="80000"/>
              </a:lnSpc>
              <a:spcBef>
                <a:spcPct val="20000"/>
              </a:spcBef>
            </a:pPr>
            <a:endParaRPr lang="en-US" sz="2200" b="1" dirty="0" smtClean="0">
              <a:latin typeface="Arial" pitchFamily="34" charset="0"/>
              <a:cs typeface="Arial" pitchFamily="34" charset="0"/>
            </a:endParaRPr>
          </a:p>
          <a:p>
            <a:pPr marL="800100" lvl="1" indent="-342900">
              <a:lnSpc>
                <a:spcPct val="80000"/>
              </a:lnSpc>
              <a:spcBef>
                <a:spcPct val="20000"/>
              </a:spcBef>
            </a:pPr>
            <a:endParaRPr lang="en-US" sz="22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165</TotalTime>
  <Words>347</Words>
  <Application>Microsoft Office PowerPoint</Application>
  <PresentationFormat>On-screen Show (4:3)</PresentationFormat>
  <Paragraphs>163</Paragraphs>
  <Slides>14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3" baseType="lpstr">
      <vt:lpstr>Arial</vt:lpstr>
      <vt:lpstr>Calibri</vt:lpstr>
      <vt:lpstr>Lucida Sans Unicode</vt:lpstr>
      <vt:lpstr>Verdana</vt:lpstr>
      <vt:lpstr>Wingdings</vt:lpstr>
      <vt:lpstr>Wingdings 2</vt:lpstr>
      <vt:lpstr>Wingdings 3</vt:lpstr>
      <vt:lpstr>Concourse</vt:lpstr>
      <vt:lpstr>Image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Academic Staff Pune Dr. Babasaheb marathwada University Aurangabad 97th ORIENTATION COURSE, 2013-14</dc:title>
  <dc:creator/>
  <cp:lastModifiedBy>NAAC II</cp:lastModifiedBy>
  <cp:revision>60</cp:revision>
  <dcterms:created xsi:type="dcterms:W3CDTF">2006-08-16T00:00:00Z</dcterms:created>
  <dcterms:modified xsi:type="dcterms:W3CDTF">2022-05-09T06:24:47Z</dcterms:modified>
</cp:coreProperties>
</file>